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1" r:id="rId2"/>
    <p:sldId id="310" r:id="rId3"/>
    <p:sldId id="514" r:id="rId4"/>
    <p:sldId id="522" r:id="rId5"/>
    <p:sldId id="523" r:id="rId6"/>
    <p:sldId id="524" r:id="rId7"/>
    <p:sldId id="525" r:id="rId8"/>
    <p:sldId id="526" r:id="rId9"/>
    <p:sldId id="527" r:id="rId10"/>
    <p:sldId id="528" r:id="rId11"/>
    <p:sldId id="530" r:id="rId12"/>
    <p:sldId id="52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A4A"/>
    <a:srgbClr val="859FB1"/>
    <a:srgbClr val="719375"/>
    <a:srgbClr val="3B344C"/>
    <a:srgbClr val="D13733"/>
    <a:srgbClr val="52A278"/>
    <a:srgbClr val="998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9894" autoAdjust="0"/>
  </p:normalViewPr>
  <p:slideViewPr>
    <p:cSldViewPr snapToGrid="0">
      <p:cViewPr varScale="1">
        <p:scale>
          <a:sx n="102" d="100"/>
          <a:sy n="102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9A-4868-85D9-77E5FC0BFB1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9A-4868-85D9-77E5FC0BFB1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E42-472C-A145-F0442E2437BC}"/>
              </c:ext>
            </c:extLst>
          </c:dPt>
          <c:dLbls>
            <c:dLbl>
              <c:idx val="0"/>
              <c:layout>
                <c:manualLayout>
                  <c:x val="1.7571884984025558E-2"/>
                  <c:y val="-4.13080923000049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9A-4868-85D9-77E5FC0BFB19}"/>
                </c:ext>
              </c:extLst>
            </c:dLbl>
            <c:dLbl>
              <c:idx val="1"/>
              <c:layout>
                <c:manualLayout>
                  <c:x val="1.3205957082840683E-3"/>
                  <c:y val="-2.58175576875030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66773162939298"/>
                      <c:h val="0.261015508220655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9A-4868-85D9-77E5FC0BFB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0.71657754010695185</c:v>
                </c:pt>
                <c:pt idx="1">
                  <c:v>0.28342245989304815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5-4EDE-AA4B-29FA94D0E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9A-4868-85D9-77E5FC0BFB1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9A-4868-85D9-77E5FC0BFB1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E42-472C-A145-F0442E2437BC}"/>
              </c:ext>
            </c:extLst>
          </c:dPt>
          <c:dLbls>
            <c:dLbl>
              <c:idx val="0"/>
              <c:layout>
                <c:manualLayout>
                  <c:x val="-7.8274760383386696E-2"/>
                  <c:y val="0.237521530725028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9A-4868-85D9-77E5FC0BFB19}"/>
                </c:ext>
              </c:extLst>
            </c:dLbl>
            <c:dLbl>
              <c:idx val="1"/>
              <c:layout>
                <c:manualLayout>
                  <c:x val="1.9691328520037202E-2"/>
                  <c:y val="0.172977636506270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24920127795528"/>
                      <c:h val="0.147418254395642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9A-4868-85D9-77E5FC0BFB19}"/>
                </c:ext>
              </c:extLst>
            </c:dLbl>
            <c:dLbl>
              <c:idx val="2"/>
              <c:layout>
                <c:manualLayout>
                  <c:x val="6.8690095846645302E-2"/>
                  <c:y val="3.61445807625042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96639078262182"/>
                      <c:h val="7.10629291787800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E42-472C-A145-F0442E2437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0.53428571428571425</c:v>
                </c:pt>
                <c:pt idx="1">
                  <c:v>0.46</c:v>
                </c:pt>
                <c:pt idx="2">
                  <c:v>5.7142857142857143E-3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5-4EDE-AA4B-29FA94D0E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FA-4937-8E5C-D6934C4897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Stage all homes</c:v>
                </c:pt>
                <c:pt idx="1">
                  <c:v>Stage only difficult to sell homes</c:v>
                </c:pt>
                <c:pt idx="2">
                  <c:v>Stage only luxury homes</c:v>
                </c:pt>
                <c:pt idx="3">
                  <c:v>Never stage, but suggest seller declutter/fix property faults</c:v>
                </c:pt>
                <c:pt idx="4">
                  <c:v>Never stage homes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0.46301369863013697</c:v>
                </c:pt>
                <c:pt idx="1">
                  <c:v>0.26301369863013696</c:v>
                </c:pt>
                <c:pt idx="2">
                  <c:v>0.11232876712328768</c:v>
                </c:pt>
                <c:pt idx="3">
                  <c:v>0.14246575342465753</c:v>
                </c:pt>
                <c:pt idx="4">
                  <c:v>1.9178082191780823E-2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A-4937-8E5C-D6934C489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67534479"/>
        <c:axId val="673980495"/>
      </c:barChart>
      <c:catAx>
        <c:axId val="3675344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980495"/>
        <c:crosses val="autoZero"/>
        <c:auto val="1"/>
        <c:lblAlgn val="ctr"/>
        <c:lblOffset val="100"/>
        <c:noMultiLvlLbl val="0"/>
      </c:catAx>
      <c:valAx>
        <c:axId val="67398049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67534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FA-4937-8E5C-D6934C4897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Yes, influences most buyers</c:v>
                </c:pt>
                <c:pt idx="1">
                  <c:v>Yes, influences some buyers, but not always</c:v>
                </c:pt>
                <c:pt idx="2">
                  <c:v>No, has no impact on buyers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0.45308310991957107</c:v>
                </c:pt>
                <c:pt idx="1">
                  <c:v>0.5093833780160858</c:v>
                </c:pt>
                <c:pt idx="2">
                  <c:v>3.7533512064343161E-2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A-4937-8E5C-D6934C489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67534479"/>
        <c:axId val="673980495"/>
      </c:barChart>
      <c:catAx>
        <c:axId val="3675344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980495"/>
        <c:crosses val="autoZero"/>
        <c:auto val="1"/>
        <c:lblAlgn val="ctr"/>
        <c:lblOffset val="100"/>
        <c:noMultiLvlLbl val="0"/>
      </c:catAx>
      <c:valAx>
        <c:axId val="67398049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67534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9A-4868-85D9-77E5FC0BFB1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9A-4868-85D9-77E5FC0BFB1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E42-472C-A145-F0442E2437BC}"/>
              </c:ext>
            </c:extLst>
          </c:dPt>
          <c:dLbls>
            <c:dLbl>
              <c:idx val="0"/>
              <c:layout>
                <c:manualLayout>
                  <c:x val="1.7571884984025558E-2"/>
                  <c:y val="-4.13080923000049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9A-4868-85D9-77E5FC0BFB19}"/>
                </c:ext>
              </c:extLst>
            </c:dLbl>
            <c:dLbl>
              <c:idx val="1"/>
              <c:layout>
                <c:manualLayout>
                  <c:x val="1.3205957082840683E-3"/>
                  <c:y val="-2.58175576875030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66773162939298"/>
                      <c:h val="0.261015508220655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9A-4868-85D9-77E5FC0BFB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0.73841961852861038</c:v>
                </c:pt>
                <c:pt idx="1">
                  <c:v>0.26158038147138962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5-4EDE-AA4B-29FA94D0E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9A-4868-85D9-77E5FC0BFB1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9A-4868-85D9-77E5FC0BFB1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E42-472C-A145-F0442E2437BC}"/>
              </c:ext>
            </c:extLst>
          </c:dPt>
          <c:dLbls>
            <c:dLbl>
              <c:idx val="0"/>
              <c:layout>
                <c:manualLayout>
                  <c:x val="-8.785942492012791E-2"/>
                  <c:y val="-0.196213438425023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9A-4868-85D9-77E5FC0BFB19}"/>
                </c:ext>
              </c:extLst>
            </c:dLbl>
            <c:dLbl>
              <c:idx val="1"/>
              <c:layout>
                <c:manualLayout>
                  <c:x val="7.6400530804256503E-2"/>
                  <c:y val="0.175559392275020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18530351437697"/>
                      <c:h val="0.147418254395642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9A-4868-85D9-77E5FC0BFB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0.42458100558659218</c:v>
                </c:pt>
                <c:pt idx="1">
                  <c:v>0.57541899441340782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5-4EDE-AA4B-29FA94D0E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FA-4937-8E5C-D6934C4897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Staging company</c:v>
                </c:pt>
                <c:pt idx="1">
                  <c:v>Myself/my brokerage</c:v>
                </c:pt>
                <c:pt idx="2">
                  <c:v>Seller</c:v>
                </c:pt>
                <c:pt idx="3">
                  <c:v>Interior decorator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0.41059602649006621</c:v>
                </c:pt>
                <c:pt idx="1">
                  <c:v>0.29139072847682118</c:v>
                </c:pt>
                <c:pt idx="2">
                  <c:v>9.2715231788079458E-2</c:v>
                </c:pt>
                <c:pt idx="3">
                  <c:v>6.6225165562913912E-2</c:v>
                </c:pt>
                <c:pt idx="4">
                  <c:v>0.13907284768211919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A-4937-8E5C-D6934C489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67534479"/>
        <c:axId val="673980495"/>
      </c:barChart>
      <c:catAx>
        <c:axId val="3675344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980495"/>
        <c:crosses val="autoZero"/>
        <c:auto val="1"/>
        <c:lblAlgn val="ctr"/>
        <c:lblOffset val="100"/>
        <c:noMultiLvlLbl val="0"/>
      </c:catAx>
      <c:valAx>
        <c:axId val="67398049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67534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0%</c:v>
                </c:pt>
                <c:pt idx="1">
                  <c:v>1-20%</c:v>
                </c:pt>
                <c:pt idx="2">
                  <c:v>21-40%</c:v>
                </c:pt>
                <c:pt idx="3">
                  <c:v>41-60%</c:v>
                </c:pt>
                <c:pt idx="4">
                  <c:v>61-80%</c:v>
                </c:pt>
                <c:pt idx="5">
                  <c:v>81-99%</c:v>
                </c:pt>
                <c:pt idx="6">
                  <c:v>100%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0.30211480362537763</c:v>
                </c:pt>
                <c:pt idx="1">
                  <c:v>0.20543806646525681</c:v>
                </c:pt>
                <c:pt idx="2">
                  <c:v>0.10876132930513596</c:v>
                </c:pt>
                <c:pt idx="3">
                  <c:v>0.14199395770392748</c:v>
                </c:pt>
                <c:pt idx="4">
                  <c:v>8.7613293051359523E-2</c:v>
                </c:pt>
                <c:pt idx="5">
                  <c:v>5.7401812688821753E-2</c:v>
                </c:pt>
                <c:pt idx="6">
                  <c:v>9.6676737160120846E-2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9-4C20-A8BC-35A153421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421535"/>
        <c:axId val="365176095"/>
      </c:barChart>
      <c:catAx>
        <c:axId val="13142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176095"/>
        <c:crosses val="autoZero"/>
        <c:auto val="1"/>
        <c:lblAlgn val="ctr"/>
        <c:lblOffset val="100"/>
        <c:noMultiLvlLbl val="0"/>
      </c:catAx>
      <c:valAx>
        <c:axId val="36517609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1421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FA-4937-8E5C-D6934C4897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Will be more common</c:v>
                </c:pt>
                <c:pt idx="1">
                  <c:v>Will be less common</c:v>
                </c:pt>
                <c:pt idx="2">
                  <c:v>No change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0.5637393767705382</c:v>
                </c:pt>
                <c:pt idx="1">
                  <c:v>5.0991501416430586E-2</c:v>
                </c:pt>
                <c:pt idx="2">
                  <c:v>0.38526912181303108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A-4937-8E5C-D6934C489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67534479"/>
        <c:axId val="673980495"/>
      </c:barChart>
      <c:catAx>
        <c:axId val="3675344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980495"/>
        <c:crosses val="autoZero"/>
        <c:auto val="1"/>
        <c:lblAlgn val="ctr"/>
        <c:lblOffset val="100"/>
        <c:noMultiLvlLbl val="0"/>
      </c:catAx>
      <c:valAx>
        <c:axId val="67398049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67534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Less than $100</c:v>
                </c:pt>
                <c:pt idx="1">
                  <c:v>$100-$499</c:v>
                </c:pt>
                <c:pt idx="2">
                  <c:v>$500-$999</c:v>
                </c:pt>
                <c:pt idx="3">
                  <c:v>$1,000- $1,999</c:v>
                </c:pt>
                <c:pt idx="4">
                  <c:v>$2,000- $2,999</c:v>
                </c:pt>
                <c:pt idx="5">
                  <c:v>$3,000- $5,000</c:v>
                </c:pt>
                <c:pt idx="6">
                  <c:v>More than $5,000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0.29054054054054052</c:v>
                </c:pt>
                <c:pt idx="1">
                  <c:v>0.13513513513513514</c:v>
                </c:pt>
                <c:pt idx="2">
                  <c:v>0.10135135135135136</c:v>
                </c:pt>
                <c:pt idx="3">
                  <c:v>0.1283783783783784</c:v>
                </c:pt>
                <c:pt idx="4">
                  <c:v>0.12162162162162161</c:v>
                </c:pt>
                <c:pt idx="5">
                  <c:v>0.1283783783783784</c:v>
                </c:pt>
                <c:pt idx="6">
                  <c:v>9.4594594594594586E-2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2C-4EAD-A1A4-FBA3D28D8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421535"/>
        <c:axId val="365176095"/>
      </c:barChart>
      <c:catAx>
        <c:axId val="13142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176095"/>
        <c:crosses val="autoZero"/>
        <c:auto val="1"/>
        <c:lblAlgn val="ctr"/>
        <c:lblOffset val="100"/>
        <c:noMultiLvlLbl val="0"/>
      </c:catAx>
      <c:valAx>
        <c:axId val="36517609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1421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E86E7-B0B4-48E3-A44A-681563D7702F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0D54-14F9-428E-8707-70DFA557C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1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5DE19-D39F-4FF0-AD75-9C3B36B4A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87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79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228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21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06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86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762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34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38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971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55C81D-B6BA-45AA-A630-83CC9DBE92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1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822192"/>
            <a:ext cx="6870193" cy="1681388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965738" y="3509962"/>
            <a:ext cx="3702263" cy="91440"/>
          </a:xfrm>
          <a:prstGeom prst="rect">
            <a:avLst/>
          </a:prstGeom>
          <a:solidFill>
            <a:srgbClr val="3AC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516162" y="3509962"/>
            <a:ext cx="2951073" cy="91440"/>
          </a:xfrm>
          <a:prstGeom prst="rect">
            <a:avLst/>
          </a:prstGeom>
          <a:solidFill>
            <a:srgbClr val="EE4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759200" y="3509962"/>
            <a:ext cx="4327301" cy="91440"/>
          </a:xfrm>
          <a:prstGeom prst="rect">
            <a:avLst/>
          </a:prstGeom>
          <a:solidFill>
            <a:srgbClr val="6D9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51276" y="-25561"/>
            <a:ext cx="1975275" cy="543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98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205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304800" y="1343608"/>
            <a:ext cx="7518400" cy="50447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4"/>
          </p:nvPr>
        </p:nvSpPr>
        <p:spPr>
          <a:xfrm>
            <a:off x="7924800" y="1343608"/>
            <a:ext cx="4064000" cy="50447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161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304800" y="1343608"/>
            <a:ext cx="7518400" cy="50447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4"/>
          </p:nvPr>
        </p:nvSpPr>
        <p:spPr>
          <a:xfrm>
            <a:off x="7924800" y="1343608"/>
            <a:ext cx="4064000" cy="50447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020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0930"/>
            <a:ext cx="10972800" cy="4638869"/>
          </a:xfrm>
        </p:spPr>
        <p:txBody>
          <a:bodyPr/>
          <a:lstStyle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09600" y="6212018"/>
            <a:ext cx="10972800" cy="4572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58205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549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6152" y="797442"/>
            <a:ext cx="1084521" cy="2480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9337" y="191387"/>
            <a:ext cx="552893" cy="3827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0980" y="584791"/>
            <a:ext cx="329609" cy="2339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32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26B6B-165E-4C1B-BA3E-50B370260C8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6237B3-8608-435A-B9C5-E6140D801FE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76447" y="797443"/>
            <a:ext cx="978195" cy="2764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44280" y="191386"/>
            <a:ext cx="616688" cy="3721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35665" y="563526"/>
            <a:ext cx="425303" cy="2126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89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0632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3543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457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5594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963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22192"/>
            <a:ext cx="6870193" cy="1681388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51276" y="-25561"/>
            <a:ext cx="1975275" cy="543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98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3121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0912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4458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57005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173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767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6152" y="797442"/>
            <a:ext cx="1084521" cy="2480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9337" y="191387"/>
            <a:ext cx="552893" cy="3827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0980" y="584791"/>
            <a:ext cx="329609" cy="2339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644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9900" y="457200"/>
            <a:ext cx="0" cy="6858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163300" y="6124658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7"/>
          <p:cNvSpPr>
            <a:spLocks noGrp="1"/>
          </p:cNvSpPr>
          <p:nvPr>
            <p:ph type="title" hasCustomPrompt="1"/>
          </p:nvPr>
        </p:nvSpPr>
        <p:spPr>
          <a:xfrm>
            <a:off x="584200" y="380942"/>
            <a:ext cx="9118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30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1" y="6119793"/>
            <a:ext cx="1703687" cy="487680"/>
          </a:xfrm>
          <a:prstGeom prst="rect">
            <a:avLst/>
          </a:prstGeom>
        </p:spPr>
      </p:pic>
      <p:sp>
        <p:nvSpPr>
          <p:cNvPr id="1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277601" y="6048457"/>
            <a:ext cx="11557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1867" b="1" smtClean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page</a:t>
            </a:r>
          </a:p>
          <a:p>
            <a:r>
              <a:rPr lang="en-US" dirty="0"/>
              <a:t>0</a:t>
            </a:r>
            <a:fld id="{37D409AB-2201-4E18-8A34-C31753AD9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070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9900" y="457200"/>
            <a:ext cx="0" cy="6858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163300" y="6124658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7"/>
          <p:cNvSpPr>
            <a:spLocks noGrp="1"/>
          </p:cNvSpPr>
          <p:nvPr>
            <p:ph type="title" hasCustomPrompt="1"/>
          </p:nvPr>
        </p:nvSpPr>
        <p:spPr>
          <a:xfrm>
            <a:off x="584200" y="380942"/>
            <a:ext cx="9118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30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1" y="6119793"/>
            <a:ext cx="1703687" cy="487680"/>
          </a:xfrm>
          <a:prstGeom prst="rect">
            <a:avLst/>
          </a:prstGeom>
        </p:spPr>
      </p:pic>
      <p:sp>
        <p:nvSpPr>
          <p:cNvPr id="1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277601" y="6048457"/>
            <a:ext cx="11557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1867" b="1" smtClean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page</a:t>
            </a:r>
          </a:p>
          <a:p>
            <a:r>
              <a:rPr lang="en-US" dirty="0"/>
              <a:t>0</a:t>
            </a:r>
            <a:fld id="{37D409AB-2201-4E18-8A34-C31753AD9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99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88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558205" y="304800"/>
            <a:ext cx="10392229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923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772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3179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6152" y="797442"/>
            <a:ext cx="1084521" cy="2480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9337" y="191387"/>
            <a:ext cx="552893" cy="3827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0980" y="584791"/>
            <a:ext cx="329609" cy="2339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421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2066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8713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79274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93118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14509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2459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879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18744" y="1281486"/>
            <a:ext cx="10954512" cy="4746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58205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4012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 userDrawn="1"/>
        </p:nvSpPr>
        <p:spPr>
          <a:xfrm>
            <a:off x="101600" y="152400"/>
            <a:ext cx="11988800" cy="9144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988800" cy="609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711200" y="1066800"/>
            <a:ext cx="10972800" cy="3797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636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304800" y="1315616"/>
            <a:ext cx="7518400" cy="507278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4"/>
          </p:nvPr>
        </p:nvSpPr>
        <p:spPr>
          <a:xfrm>
            <a:off x="7924800" y="1315616"/>
            <a:ext cx="4064000" cy="507278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58205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347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263329" y="1318721"/>
            <a:ext cx="5726923" cy="4727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4"/>
          </p:nvPr>
        </p:nvSpPr>
        <p:spPr>
          <a:xfrm>
            <a:off x="6228701" y="1318721"/>
            <a:ext cx="5726923" cy="4727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58205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4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26B6B-165E-4C1B-BA3E-50B370260C8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6237B3-8608-435A-B9C5-E6140D801F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18744" y="1281487"/>
            <a:ext cx="109545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92898" y="304800"/>
            <a:ext cx="10597502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208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26B6B-165E-4C1B-BA3E-50B370260C8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6237B3-8608-435A-B9C5-E6140D801F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92898" y="304800"/>
            <a:ext cx="10597502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382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898" y="304800"/>
            <a:ext cx="10597502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402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162953"/>
            <a:ext cx="12192000" cy="6843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16211" y="123575"/>
            <a:ext cx="11959578" cy="1056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44" y="1281487"/>
            <a:ext cx="10954512" cy="4755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53" y="123575"/>
            <a:ext cx="732397" cy="9863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-26377" y="5925898"/>
            <a:ext cx="12265269" cy="727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4"/>
          <a:stretch>
            <a:fillRect/>
          </a:stretch>
        </p:blipFill>
        <p:spPr>
          <a:xfrm>
            <a:off x="117096" y="1170784"/>
            <a:ext cx="11967485" cy="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5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5323" y="1101343"/>
            <a:ext cx="9427780" cy="2387600"/>
          </a:xfrm>
        </p:spPr>
        <p:txBody>
          <a:bodyPr>
            <a:noAutofit/>
          </a:bodyPr>
          <a:lstStyle/>
          <a:p>
            <a:r>
              <a:rPr lang="en-US" sz="5100" dirty="0"/>
              <a:t>Hot Issues: </a:t>
            </a:r>
            <a:br>
              <a:rPr lang="en-US" sz="5100" dirty="0"/>
            </a:br>
            <a:r>
              <a:rPr lang="en-US" sz="5100" dirty="0"/>
              <a:t>Staging</a:t>
            </a:r>
            <a:endParaRPr lang="en-US" sz="5100" dirty="0">
              <a:solidFill>
                <a:srgbClr val="009CBD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63" y="5149969"/>
            <a:ext cx="3171825" cy="1295400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2BC3ED72-2462-420A-AFC8-1F08FDAE4D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4269499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94036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Majority Believe Staging Will Be More Common in Future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373731"/>
            <a:ext cx="4996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Looking ahead, do you believe home staging…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(n=353)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33EF541-1474-4DCD-9B12-CFE1C96F93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3331392"/>
              </p:ext>
            </p:extLst>
          </p:nvPr>
        </p:nvGraphicFramePr>
        <p:xfrm>
          <a:off x="1166949" y="1295400"/>
          <a:ext cx="10154193" cy="484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551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329711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44% Spent More Than $1,000 on Staging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373731"/>
            <a:ext cx="4996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How much did the staging cost?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(n=150)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8739878-4026-48F9-89C7-77AC679954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9668645"/>
              </p:ext>
            </p:extLst>
          </p:nvPr>
        </p:nvGraphicFramePr>
        <p:xfrm>
          <a:off x="199572" y="1148860"/>
          <a:ext cx="11835674" cy="4842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820F2AE-932F-4229-A372-9C39CE78EC2E}"/>
              </a:ext>
            </a:extLst>
          </p:cNvPr>
          <p:cNvSpPr txBox="1"/>
          <p:nvPr/>
        </p:nvSpPr>
        <p:spPr>
          <a:xfrm>
            <a:off x="4584583" y="1725106"/>
            <a:ext cx="4339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A4A4A"/>
                </a:solidFill>
              </a:rPr>
              <a:t>Median Total Cost: </a:t>
            </a:r>
            <a:r>
              <a:rPr lang="en-US" sz="2000" dirty="0">
                <a:solidFill>
                  <a:schemeClr val="tx2"/>
                </a:solidFill>
                <a:latin typeface="Lucida Bright" panose="02040602050505020304" pitchFamily="18" charset="0"/>
              </a:rPr>
              <a:t>$800</a:t>
            </a:r>
          </a:p>
          <a:p>
            <a:r>
              <a:rPr lang="en-US" sz="2000" dirty="0">
                <a:solidFill>
                  <a:srgbClr val="4A4A4A"/>
                </a:solidFill>
              </a:rPr>
              <a:t>Median REALTOR® Cost: </a:t>
            </a:r>
            <a:r>
              <a:rPr lang="en-US" sz="2000" dirty="0">
                <a:solidFill>
                  <a:schemeClr val="tx2"/>
                </a:solidFill>
                <a:latin typeface="Lucida Bright" panose="02040602050505020304" pitchFamily="18" charset="0"/>
              </a:rPr>
              <a:t>$500</a:t>
            </a:r>
          </a:p>
          <a:p>
            <a:r>
              <a:rPr lang="en-US" sz="2000" dirty="0">
                <a:solidFill>
                  <a:srgbClr val="4A4A4A"/>
                </a:solidFill>
              </a:rPr>
              <a:t>Median Seller Cost: </a:t>
            </a:r>
            <a:r>
              <a:rPr lang="en-US" sz="2000" dirty="0">
                <a:solidFill>
                  <a:schemeClr val="tx2"/>
                </a:solidFill>
                <a:latin typeface="Lucida Bright" panose="02040602050505020304" pitchFamily="18" charset="0"/>
              </a:rPr>
              <a:t>$2,500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3AE4E6-AC85-459C-B254-5C36F0CAE174}"/>
              </a:ext>
            </a:extLst>
          </p:cNvPr>
          <p:cNvSpPr txBox="1"/>
          <p:nvPr/>
        </p:nvSpPr>
        <p:spPr>
          <a:xfrm>
            <a:off x="5445551" y="5938559"/>
            <a:ext cx="1519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Lucida Bright" panose="02040602050505020304" pitchFamily="18" charset="0"/>
              </a:rPr>
              <a:t>Total Cost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8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1559984-32BC-4297-BE32-CFCE873DF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4765299"/>
              </p:ext>
            </p:extLst>
          </p:nvPr>
        </p:nvGraphicFramePr>
        <p:xfrm>
          <a:off x="2362200" y="1217631"/>
          <a:ext cx="7950200" cy="491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310856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Gender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383159"/>
            <a:ext cx="4374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What is your gender?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(n=350)</a:t>
            </a:r>
          </a:p>
        </p:txBody>
      </p:sp>
    </p:spTree>
    <p:extLst>
      <p:ext uri="{BB962C8B-B14F-4D97-AF65-F5344CB8AC3E}">
        <p14:creationId xmlns:p14="http://schemas.microsoft.com/office/powerpoint/2010/main" val="386801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257105"/>
            <a:ext cx="10972800" cy="46388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Part of our online “Hot Issues Survey” series of California REALTORS®.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The survey was sent via email to a random sample of 10,107 REALTORS® throughout California.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The sample represented the geographical distribution of C.A.R. membership across the state.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Respondents were asked about staging.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There were 419 survey responses, equivalent to a response rate of 4.1%.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The margin of error for this survey was ±4.69% at a 95% confidence level.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Field dates: March 28-April 8,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0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166463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1559984-32BC-4297-BE32-CFCE873DF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10841"/>
              </p:ext>
            </p:extLst>
          </p:nvPr>
        </p:nvGraphicFramePr>
        <p:xfrm>
          <a:off x="2362200" y="1217631"/>
          <a:ext cx="7950200" cy="491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103464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Most Members Believe Staging Increases Property Price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204046"/>
            <a:ext cx="437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In your experience, does staging a home increase the price of the property?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(n=374)</a:t>
            </a:r>
          </a:p>
        </p:txBody>
      </p:sp>
    </p:spTree>
    <p:extLst>
      <p:ext uri="{BB962C8B-B14F-4D97-AF65-F5344CB8AC3E}">
        <p14:creationId xmlns:p14="http://schemas.microsoft.com/office/powerpoint/2010/main" val="66560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301428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84% Report Staging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204046"/>
            <a:ext cx="437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Which of the following best describes your thoughts on staging?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(n=365)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33EF541-1474-4DCD-9B12-CFE1C96F93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7406653"/>
              </p:ext>
            </p:extLst>
          </p:nvPr>
        </p:nvGraphicFramePr>
        <p:xfrm>
          <a:off x="1166949" y="1295400"/>
          <a:ext cx="10154193" cy="484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488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84609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Nearly All Say Staging Influences Buyers’ Interest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204046"/>
            <a:ext cx="437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Does staging the home influence buyers’ interest in the home?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(n=373)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33EF541-1474-4DCD-9B12-CFE1C96F93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8573481"/>
              </p:ext>
            </p:extLst>
          </p:nvPr>
        </p:nvGraphicFramePr>
        <p:xfrm>
          <a:off x="1166949" y="1295400"/>
          <a:ext cx="10154193" cy="484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44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1559984-32BC-4297-BE32-CFCE873DF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3670336"/>
              </p:ext>
            </p:extLst>
          </p:nvPr>
        </p:nvGraphicFramePr>
        <p:xfrm>
          <a:off x="-833486" y="1208204"/>
          <a:ext cx="7950200" cy="491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282575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¾ Believe They Benefit From Staging…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204046"/>
            <a:ext cx="437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As an agent, do you benefit from home staging?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(n=367)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4C08332A-72F4-4E4D-ACD5-9DEA1698DC96}"/>
              </a:ext>
            </a:extLst>
          </p:cNvPr>
          <p:cNvSpPr/>
          <p:nvPr/>
        </p:nvSpPr>
        <p:spPr>
          <a:xfrm>
            <a:off x="7116715" y="1960775"/>
            <a:ext cx="4308572" cy="2168165"/>
          </a:xfrm>
          <a:prstGeom prst="wedgeRoundRectCallout">
            <a:avLst>
              <a:gd name="adj1" fmla="val -93988"/>
              <a:gd name="adj2" fmla="val 63785"/>
              <a:gd name="adj3" fmla="val 166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Lucida Bright" panose="02040602050505020304" pitchFamily="18" charset="0"/>
              </a:rPr>
              <a:t>85%</a:t>
            </a:r>
            <a:r>
              <a:rPr lang="en-US" dirty="0">
                <a:solidFill>
                  <a:srgbClr val="4A4A4A"/>
                </a:solidFill>
              </a:rPr>
              <a:t> Homes sell faster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Lucida Bright" panose="02040602050505020304" pitchFamily="18" charset="0"/>
              </a:rPr>
              <a:t>53% </a:t>
            </a:r>
            <a:r>
              <a:rPr lang="en-US" dirty="0">
                <a:solidFill>
                  <a:srgbClr val="4A4A4A"/>
                </a:solidFill>
              </a:rPr>
              <a:t>Homes sell for higher price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Lucida Bright" panose="02040602050505020304" pitchFamily="18" charset="0"/>
              </a:rPr>
              <a:t>17% </a:t>
            </a:r>
            <a:r>
              <a:rPr lang="en-US" dirty="0">
                <a:solidFill>
                  <a:srgbClr val="4A4A4A"/>
                </a:solidFill>
              </a:rPr>
              <a:t>Commission from sales higher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Lucida Bright" panose="02040602050505020304" pitchFamily="18" charset="0"/>
              </a:rPr>
              <a:t>13% </a:t>
            </a:r>
            <a:r>
              <a:rPr lang="en-US" dirty="0">
                <a:solidFill>
                  <a:srgbClr val="4A4A4A"/>
                </a:solidFill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65745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1559984-32BC-4297-BE32-CFCE873DF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6101625"/>
              </p:ext>
            </p:extLst>
          </p:nvPr>
        </p:nvGraphicFramePr>
        <p:xfrm>
          <a:off x="2362200" y="1217631"/>
          <a:ext cx="7950200" cy="491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103464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…Yet Less Than Half Staged the Last Home They Sold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383159"/>
            <a:ext cx="4374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Did you stage the last home you sold?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(n=358)</a:t>
            </a:r>
          </a:p>
        </p:txBody>
      </p:sp>
    </p:spTree>
    <p:extLst>
      <p:ext uri="{BB962C8B-B14F-4D97-AF65-F5344CB8AC3E}">
        <p14:creationId xmlns:p14="http://schemas.microsoft.com/office/powerpoint/2010/main" val="61315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282572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Home Staging Often Outsourced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373731"/>
            <a:ext cx="4374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Who staged the home?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(n=151)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33EF541-1474-4DCD-9B12-CFE1C96F93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2106671"/>
              </p:ext>
            </p:extLst>
          </p:nvPr>
        </p:nvGraphicFramePr>
        <p:xfrm>
          <a:off x="1166949" y="1295400"/>
          <a:ext cx="10154193" cy="484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952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65657CA8-B0DC-4A47-BB9F-F9C72083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044" y="6285435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SERIES: 2019 Hot Issues Survey</a:t>
            </a: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0D9A58-E026-4EBA-9004-32F9B8B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05" y="310853"/>
            <a:ext cx="10392229" cy="609600"/>
          </a:xfrm>
        </p:spPr>
        <p:txBody>
          <a:bodyPr/>
          <a:lstStyle/>
          <a:p>
            <a:pPr algn="ctr"/>
            <a:r>
              <a:rPr lang="en-US" dirty="0"/>
              <a:t>Percent Sold Homes Staged in Past Year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694517-070F-4908-A287-4264D74795E3}"/>
              </a:ext>
            </a:extLst>
          </p:cNvPr>
          <p:cNvSpPr txBox="1"/>
          <p:nvPr/>
        </p:nvSpPr>
        <p:spPr>
          <a:xfrm>
            <a:off x="0" y="6194619"/>
            <a:ext cx="437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white"/>
                </a:solidFill>
              </a:rPr>
              <a:t>In the past 12 months, what percent of the homes that you’ve sold were staged?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(n=331)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D5A2773-5ED3-413D-9346-9953F7FB6B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7889416"/>
              </p:ext>
            </p:extLst>
          </p:nvPr>
        </p:nvGraphicFramePr>
        <p:xfrm>
          <a:off x="199572" y="1148860"/>
          <a:ext cx="11835674" cy="4842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4407E70-8BFD-46EA-9F38-773AB97602B6}"/>
              </a:ext>
            </a:extLst>
          </p:cNvPr>
          <p:cNvSpPr txBox="1"/>
          <p:nvPr/>
        </p:nvSpPr>
        <p:spPr>
          <a:xfrm>
            <a:off x="7000973" y="2196446"/>
            <a:ext cx="340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A4A4A"/>
                </a:solidFill>
              </a:rPr>
              <a:t>Median: </a:t>
            </a:r>
            <a:r>
              <a:rPr lang="en-US" sz="2000" dirty="0">
                <a:solidFill>
                  <a:schemeClr val="tx2"/>
                </a:solidFill>
                <a:latin typeface="Lucida Bright" panose="02040602050505020304" pitchFamily="18" charset="0"/>
              </a:rPr>
              <a:t>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143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w CAR Webs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484A"/>
      </a:accent1>
      <a:accent2>
        <a:srgbClr val="3AC9BB"/>
      </a:accent2>
      <a:accent3>
        <a:srgbClr val="FFA605"/>
      </a:accent3>
      <a:accent4>
        <a:srgbClr val="6D9BEB"/>
      </a:accent4>
      <a:accent5>
        <a:srgbClr val="05D6EE"/>
      </a:accent5>
      <a:accent6>
        <a:srgbClr val="800080"/>
      </a:accent6>
      <a:hlink>
        <a:srgbClr val="0000FF"/>
      </a:hlink>
      <a:folHlink>
        <a:srgbClr val="800080"/>
      </a:folHlink>
    </a:clrScheme>
    <a:fontScheme name="Century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532</Words>
  <Application>Microsoft Office PowerPoint</Application>
  <PresentationFormat>Widescreen</PresentationFormat>
  <Paragraphs>79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Lucida Bright</vt:lpstr>
      <vt:lpstr>1_Office Theme</vt:lpstr>
      <vt:lpstr>Hot Issues:  Staging</vt:lpstr>
      <vt:lpstr>Methodology</vt:lpstr>
      <vt:lpstr>Most Members Believe Staging Increases Property Price</vt:lpstr>
      <vt:lpstr>84% Report Staging</vt:lpstr>
      <vt:lpstr>Nearly All Say Staging Influences Buyers’ Interest</vt:lpstr>
      <vt:lpstr>¾ Believe They Benefit From Staging…</vt:lpstr>
      <vt:lpstr>…Yet Less Than Half Staged the Last Home They Sold</vt:lpstr>
      <vt:lpstr>Home Staging Often Outsourced</vt:lpstr>
      <vt:lpstr>Percent Sold Homes Staged in Past Year</vt:lpstr>
      <vt:lpstr>Majority Believe Staging Will Be More Common in Future</vt:lpstr>
      <vt:lpstr>44% Spent More Than $1,000 on Staging</vt:lpstr>
      <vt:lpstr>Gender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Oles</dc:creator>
  <cp:lastModifiedBy>Samantha Oles</cp:lastModifiedBy>
  <cp:revision>53</cp:revision>
  <dcterms:created xsi:type="dcterms:W3CDTF">2018-11-07T18:40:27Z</dcterms:created>
  <dcterms:modified xsi:type="dcterms:W3CDTF">2019-04-19T21:18:08Z</dcterms:modified>
</cp:coreProperties>
</file>